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B1D07B7-0C95-41C3-A1C2-BA7846A1A71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AFF530-3947-4D5F-A71B-B18BBB9F40F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92F121-F3F5-4A6D-BDC6-B573EC1F7B8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114701-45D6-4F39-8972-0BA46461064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E81D06-135E-4AAD-B8E1-08C35AB2B81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30280" y="2050560"/>
            <a:ext cx="8082720" cy="48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92939B-9130-42F5-B2F7-A82D9389416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27430A7-DAEB-4BB1-8C44-EF8FBC49154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34F972-E249-4526-B45A-5FA4090E76EA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5F422B-4D9F-4358-B198-4C59D966F8FB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0302C63-C2B4-4F01-8423-D60B1CFDD5B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D9CAB0-5B29-45BB-A202-099F823518F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6174BE-816D-4B3B-BC99-4DF33CB4265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19F964-C156-4A64-B879-0C62158268B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FDB7F-E72F-4307-B05A-C878DE1D2AF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F344E3-F208-4E26-93FE-FE8A6B21EC1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E95D4-D6C9-4218-91DE-1F8DDCFA94F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17BED2-B710-4283-8FB2-2AC5F6306CD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30280" y="2050560"/>
            <a:ext cx="8082720" cy="48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49ED41-168E-4B65-ACB0-5B0C9B15F40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7F54FF-2312-4BA9-AC9A-7C9AB8586AD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7D7ACE-B3C2-46CF-B31E-AA3634C0F91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013CEB-0EAA-4AC9-97BE-2C5BD9E0F8F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928E71-78AD-4D8D-B69F-93A5F4DA471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36AA2C-83EB-48FE-B5DB-5EF99C7A490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6B9441-F580-4DFF-95A7-76A8574C84A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4A7941-AEAE-4ABB-9D79-4ED72420572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24CDBC-AA14-43FB-9057-83D8B373638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E16CEB-CBBE-4C20-B55B-A82EF0E86DE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5E708C-ECC5-476D-A74F-BFD67399C69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E4A3F4-DD03-473E-8862-3526FA189066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30280" y="2050560"/>
            <a:ext cx="8082720" cy="48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B8FF40-F53B-49BF-B96D-C3E6D29A34F1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D917CF-2252-4911-AF88-2448529A9DAA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6220D7-ACCC-4360-A64D-1655038B1A4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3FB5CE-EF01-49E3-98E2-31CD2028AB1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BF705D-3758-4D51-B45F-53E0034A50D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108E0D-8BFA-4AA7-AE0C-357EA39A940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A8EDD1-29CA-42B8-AA21-C1951F61695C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922FF4-0A8E-4CFB-977B-FFADB015E65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76AE5C-42B4-4784-84B1-82C3DBB7DA75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A2FEB6A-3441-4778-8A44-0E6716390BAC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6011484-4E49-4293-A291-FB3531EA5C8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9F35E3-0729-42FF-AF15-83DACBE4B38B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30280" y="2050560"/>
            <a:ext cx="8082720" cy="48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E557029-CA4C-45D0-9E53-A21417D269F2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FC706FC-DF1D-42AC-AA84-6DE4271C314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E361B98-3EF5-4835-A755-76FF0A634DA0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E3675D5-A8E7-4969-9CAD-A84137996785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A6972FC-44A7-4739-B20B-B21B991EC6F2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261DA80-4AA8-40C3-9301-42FD1BC745B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30280" y="2050560"/>
            <a:ext cx="8082720" cy="48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253AA85-F90D-4AC1-8845-84573D1EFCF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72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164600" y="1264320"/>
            <a:ext cx="6814800" cy="192672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tIns="91440" bIns="91440" anchor="b">
            <a:noAutofit/>
          </a:bodyPr>
          <a:p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32160" y="920520"/>
            <a:ext cx="767952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05E9B9-09C1-43E2-AEAC-276AAF046208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32160" y="1717200"/>
            <a:ext cx="5056560" cy="195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8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231;p37" descr=""/>
          <p:cNvPicPr/>
          <p:nvPr/>
        </p:nvPicPr>
        <p:blipFill>
          <a:blip r:embed="rId2"/>
          <a:stretch/>
        </p:blipFill>
        <p:spPr>
          <a:xfrm rot="5400000">
            <a:off x="727560" y="475920"/>
            <a:ext cx="374400" cy="37440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232;p37" descr=""/>
          <p:cNvPicPr/>
          <p:nvPr/>
        </p:nvPicPr>
        <p:blipFill>
          <a:blip r:embed="rId3"/>
          <a:srcRect l="7872" t="0" r="4469" b="0"/>
          <a:stretch/>
        </p:blipFill>
        <p:spPr>
          <a:xfrm rot="5400000">
            <a:off x="5162400" y="1270800"/>
            <a:ext cx="5149440" cy="26010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234;p38" descr=""/>
          <p:cNvPicPr/>
          <p:nvPr/>
        </p:nvPicPr>
        <p:blipFill>
          <a:blip r:embed="rId2"/>
          <a:srcRect l="0" t="0" r="49198" b="0"/>
          <a:stretch/>
        </p:blipFill>
        <p:spPr>
          <a:xfrm flipH="1">
            <a:off x="360" y="-348120"/>
            <a:ext cx="1836360" cy="359892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235;p38" descr=""/>
          <p:cNvPicPr/>
          <p:nvPr/>
        </p:nvPicPr>
        <p:blipFill>
          <a:blip r:embed="rId3"/>
          <a:srcRect l="0" t="0" r="49198" b="0"/>
          <a:stretch/>
        </p:blipFill>
        <p:spPr>
          <a:xfrm rot="10800000">
            <a:off x="360" y="1892880"/>
            <a:ext cx="1836360" cy="359892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65BF99E-1994-4BD6-BE48-5C9A12036820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42600" y="632160"/>
            <a:ext cx="2614680" cy="39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2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238;p38"/>
          <p:cNvSpPr/>
          <p:nvPr/>
        </p:nvSpPr>
        <p:spPr>
          <a:xfrm rot="21599400">
            <a:off x="8410320" y="4393080"/>
            <a:ext cx="1484280" cy="1476720"/>
          </a:xfrm>
          <a:prstGeom prst="pie">
            <a:avLst>
              <a:gd name="adj1" fmla="val 10804369"/>
              <a:gd name="adj2" fmla="val 16200000"/>
            </a:avLst>
          </a:prstGeom>
          <a:gradFill rotWithShape="0"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722120" y="801720"/>
            <a:ext cx="3589560" cy="1041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240;p38"/>
          <p:cNvSpPr/>
          <p:nvPr/>
        </p:nvSpPr>
        <p:spPr>
          <a:xfrm>
            <a:off x="4800600" y="632160"/>
            <a:ext cx="775080" cy="13104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9F42C6-F47F-49BF-9069-E316C5A9C79E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24" name="Google Shape;244;p39" descr=""/>
          <p:cNvPicPr/>
          <p:nvPr/>
        </p:nvPicPr>
        <p:blipFill>
          <a:blip r:embed="rId2"/>
          <a:stretch/>
        </p:blipFill>
        <p:spPr>
          <a:xfrm>
            <a:off x="5898960" y="1913040"/>
            <a:ext cx="3244680" cy="322992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843160" y="632160"/>
            <a:ext cx="2614680" cy="39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2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632160" y="920520"/>
            <a:ext cx="504576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Google Shape;247;p39" descr=""/>
          <p:cNvPicPr/>
          <p:nvPr/>
        </p:nvPicPr>
        <p:blipFill>
          <a:blip r:embed="rId3"/>
          <a:stretch/>
        </p:blipFill>
        <p:spPr>
          <a:xfrm rot="5400000">
            <a:off x="727560" y="475920"/>
            <a:ext cx="374400" cy="374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58E75BC-83D7-45E6-9581-CDC28FF9C328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title"/>
          </p:nvPr>
        </p:nvSpPr>
        <p:spPr>
          <a:xfrm>
            <a:off x="530280" y="2050560"/>
            <a:ext cx="8082720" cy="1041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oogle Shape;260;p41" descr=""/>
          <p:cNvPicPr/>
          <p:nvPr/>
        </p:nvPicPr>
        <p:blipFill>
          <a:blip r:embed="rId2"/>
          <a:stretch/>
        </p:blipFill>
        <p:spPr>
          <a:xfrm>
            <a:off x="4054680" y="1117440"/>
            <a:ext cx="589680" cy="58968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72c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66;p43"/>
          <p:cNvSpPr/>
          <p:nvPr/>
        </p:nvSpPr>
        <p:spPr>
          <a:xfrm>
            <a:off x="1164600" y="663120"/>
            <a:ext cx="7029000" cy="3816720"/>
          </a:xfrm>
          <a:prstGeom prst="rect">
            <a:avLst/>
          </a:prstGeom>
          <a:solidFill>
            <a:srgbClr val="072c4e">
              <a:alpha val="86000"/>
            </a:srgbClr>
          </a:solidFill>
          <a:ln w="28575">
            <a:solidFill>
              <a:srgbClr val="ffe000"/>
            </a:solidFill>
            <a:round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64600" y="1249920"/>
            <a:ext cx="6814800" cy="192672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tIns="91440" bIns="91440" anchor="b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rgbClr val="ffe000"/>
                </a:solidFill>
                <a:latin typeface="Comfortaa"/>
                <a:ea typeface="Comfortaa"/>
              </a:rPr>
              <a:t>3013 Adv Algorithms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rgbClr val="ffe000"/>
                </a:solidFill>
                <a:latin typeface="Comfortaa"/>
                <a:ea typeface="Comfortaa"/>
              </a:rPr>
              <a:t>Presentation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2222640" y="3603240"/>
            <a:ext cx="4702320" cy="475560"/>
          </a:xfrm>
          <a:prstGeom prst="rect">
            <a:avLst/>
          </a:prstGeom>
          <a:solidFill>
            <a:srgbClr val="072c4e"/>
          </a:solidFill>
          <a:ln w="9360">
            <a:solidFill>
              <a:srgbClr val="072c4e"/>
            </a:solidFill>
            <a:round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Lato"/>
                <a:ea typeface="Lato"/>
              </a:rPr>
              <a:t>By: Tairique Davis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7" name="Google Shape;269;p43"/>
          <p:cNvSpPr/>
          <p:nvPr/>
        </p:nvSpPr>
        <p:spPr>
          <a:xfrm flipH="1" rot="10800000">
            <a:off x="5924520" y="965520"/>
            <a:ext cx="2162160" cy="15588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e000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270;p43"/>
          <p:cNvSpPr/>
          <p:nvPr/>
        </p:nvSpPr>
        <p:spPr>
          <a:xfrm rot="16200000">
            <a:off x="6848280" y="3637440"/>
            <a:ext cx="1259640" cy="40752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e00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Google Shape;271;p43"/>
          <p:cNvSpPr/>
          <p:nvPr/>
        </p:nvSpPr>
        <p:spPr>
          <a:xfrm flipH="1" rot="10800000">
            <a:off x="1122480" y="3609720"/>
            <a:ext cx="749880" cy="31464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e00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4450B289-8A87-424E-8B0B-CD3E242B5032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Not suitable for graphs with negative edge weights.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Less efficient for graphs with a high degree of connectivity.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2679480" y="1063800"/>
            <a:ext cx="5067720" cy="649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Limitations of Boruvka's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ubTitle"/>
          </p:nvPr>
        </p:nvSpPr>
        <p:spPr>
          <a:xfrm>
            <a:off x="2779560" y="2067120"/>
            <a:ext cx="4701960" cy="196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ffffff"/>
              </a:buClr>
              <a:buFont typeface="Roboto"/>
              <a:buChar char="-"/>
            </a:pPr>
            <a:r>
              <a:rPr b="0" lang="en" sz="1600" spc="-1" strike="noStrike">
                <a:solidFill>
                  <a:srgbClr val="ffffff"/>
                </a:solidFill>
                <a:latin typeface="Roboto"/>
                <a:ea typeface="Roboto"/>
              </a:rPr>
              <a:t>Becomes less efficient in graphs that are more complex with high connectivity compared to Prim’s and Kruskal’s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AECA8C-76A0-4CA8-9791-34BAC0B147E3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530280" y="2208240"/>
            <a:ext cx="808272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League Spartan Medium"/>
                <a:ea typeface="League Spartan Medium"/>
              </a:rPr>
              <a:t>Thank you for your time 😊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25080" y="997560"/>
            <a:ext cx="612072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Boruvka's Algorithm for Minimum Spanning Trees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AEBD2E-ABBB-40E3-A955-FEAD657725DD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325080" y="2148840"/>
            <a:ext cx="5056560" cy="195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Inter"/>
                <a:ea typeface="Inter"/>
              </a:rPr>
              <a:t>This presentation provides an introduction to Boruvka's algorithm, a graph theory algorithm used to find the minimum spanning tree of a graph. It covers the history of the algorithm, its functionality, and its advantages and limitations compared to other algorithms.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59D83FFC-1706-4771-9A35-5C5B55476D3D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A tree that connects all the vertices in a graph with the minimum possible total edge weight.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title"/>
          </p:nvPr>
        </p:nvSpPr>
        <p:spPr>
          <a:xfrm>
            <a:off x="2302200" y="670320"/>
            <a:ext cx="4829760" cy="75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What is a Minimum Spanning Tree?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ubTitle"/>
          </p:nvPr>
        </p:nvSpPr>
        <p:spPr>
          <a:xfrm>
            <a:off x="2408400" y="1461600"/>
            <a:ext cx="4617000" cy="1964520"/>
          </a:xfrm>
          <a:prstGeom prst="rect">
            <a:avLst/>
          </a:prstGeom>
          <a:solidFill>
            <a:srgbClr val="212121"/>
          </a:solidFill>
          <a:ln w="9360">
            <a:solidFill>
              <a:srgbClr val="212121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highlight>
                  <a:srgbClr val="212121"/>
                </a:highlight>
                <a:latin typeface="Roboto"/>
                <a:ea typeface="Roboto"/>
              </a:rPr>
              <a:t>A minimum spanning tree is a tree that connects all the vertices in a graph with the minimum possible total edge weight.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Google Shape;286;p45"/>
          <p:cNvSpPr/>
          <p:nvPr/>
        </p:nvSpPr>
        <p:spPr>
          <a:xfrm>
            <a:off x="-354960" y="1956600"/>
            <a:ext cx="792360" cy="79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Google Shape;287;p45" descr=""/>
          <p:cNvPicPr/>
          <p:nvPr/>
        </p:nvPicPr>
        <p:blipFill>
          <a:blip r:embed="rId1"/>
          <a:stretch/>
        </p:blipFill>
        <p:spPr>
          <a:xfrm>
            <a:off x="2489040" y="2922840"/>
            <a:ext cx="4373640" cy="19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AD4DE70E-662B-4A36-9F65-B24F81659A0A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Created by Czech mathematician Otakar Boruvka in 1926.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A greedy algorithm that makes locally optimal choices at each step to reach a global optimal solution.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title"/>
          </p:nvPr>
        </p:nvSpPr>
        <p:spPr>
          <a:xfrm>
            <a:off x="4499640" y="865440"/>
            <a:ext cx="4232880" cy="649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History of Boruvka's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ubTitle"/>
          </p:nvPr>
        </p:nvSpPr>
        <p:spPr>
          <a:xfrm>
            <a:off x="4499640" y="1726560"/>
            <a:ext cx="4068000" cy="2903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ffffff"/>
              </a:buClr>
              <a:buFont typeface="Roboto"/>
              <a:buChar char="-"/>
            </a:pPr>
            <a:r>
              <a:rPr b="0" lang="en" sz="1400" spc="-1" strike="noStrike">
                <a:solidFill>
                  <a:srgbClr val="ffffff"/>
                </a:solidFill>
                <a:highlight>
                  <a:srgbClr val="212121"/>
                </a:highlight>
                <a:latin typeface="Roboto"/>
                <a:ea typeface="Roboto"/>
              </a:rPr>
              <a:t>Graph theory algorithm used to find the minimum spanning tree of a graph.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Robo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highlight>
                  <a:srgbClr val="212121"/>
                </a:highlight>
                <a:latin typeface="Roboto"/>
                <a:ea typeface="Roboto"/>
              </a:rPr>
              <a:t>Created by Czech mathematician Otakar Boruvka in 1926. 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Robo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highlight>
                  <a:srgbClr val="212121"/>
                </a:highlight>
                <a:latin typeface="Roboto"/>
                <a:ea typeface="Roboto"/>
              </a:rPr>
              <a:t>It is a greedy algorithm, meaning it makes locally optimal choices at each step in order to reach a global optimal solution.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1" name="Google Shape;295;p46" descr=""/>
          <p:cNvPicPr/>
          <p:nvPr/>
        </p:nvPicPr>
        <p:blipFill>
          <a:blip r:embed="rId1"/>
          <a:stretch/>
        </p:blipFill>
        <p:spPr>
          <a:xfrm>
            <a:off x="1835280" y="1320840"/>
            <a:ext cx="2088720" cy="266652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296;p46"/>
          <p:cNvSpPr/>
          <p:nvPr/>
        </p:nvSpPr>
        <p:spPr>
          <a:xfrm>
            <a:off x="2124000" y="4086720"/>
            <a:ext cx="165924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Otakar Boruvka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A0B30B5A-4270-4C11-B042-005CFA565B1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Graph theory algorithm used to find the minimum spanning tree of a graph.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Each vertex starts as its own connected component.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Repeatedly finds the minimum weight edge that connects any two distinct components, adds it to the minimum spanning tree, and merges the components.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Continues until there is only one connected component left.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2223360" y="864720"/>
            <a:ext cx="5027040" cy="649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How does it Work?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ubTitle"/>
          </p:nvPr>
        </p:nvSpPr>
        <p:spPr>
          <a:xfrm>
            <a:off x="2606040" y="1647360"/>
            <a:ext cx="4825440" cy="3295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1) Input is a connected, weighted and un-directed graph.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2) Initialize all vertices as individual components (or sets).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3) Initialize MST as empty.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4) While there are more than one components, do following for each component.</a:t>
            </a:r>
            <a:br>
              <a:rPr sz="1300"/>
            </a:b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a)  Find the closest weight edge that  connects this component to any other component.</a:t>
            </a:r>
            <a:br>
              <a:rPr sz="1300"/>
            </a:b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b)  Add this closest edge to MST if not already added. 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Roboto"/>
                <a:ea typeface="Roboto"/>
              </a:rPr>
              <a:t>5) Return MST.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B82C96CB-7049-4D1F-9219-AD3DA896B49D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Similar to Kruskal's algorithm and Prim's algorithm.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Generally faster than Kruskal's algorithm and can handle disconnected graphs better than Prim's algorithm.</a:t>
            </a:r>
            <a:endParaRPr b="0" lang="en-US" sz="1000" spc="-1" strike="noStrike">
              <a:latin typeface="Times New Roman"/>
            </a:endParaRPr>
          </a:p>
        </p:txBody>
      </p:sp>
      <p:pic>
        <p:nvPicPr>
          <p:cNvPr id="227" name="Google Shape;309;p48" descr=""/>
          <p:cNvPicPr/>
          <p:nvPr/>
        </p:nvPicPr>
        <p:blipFill>
          <a:blip r:embed="rId1"/>
          <a:stretch/>
        </p:blipFill>
        <p:spPr>
          <a:xfrm>
            <a:off x="1857240" y="1443600"/>
            <a:ext cx="6554520" cy="331812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310;p48"/>
          <p:cNvSpPr/>
          <p:nvPr/>
        </p:nvSpPr>
        <p:spPr>
          <a:xfrm>
            <a:off x="4438440" y="822960"/>
            <a:ext cx="19623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Inter"/>
                <a:ea typeface="Inter"/>
              </a:rPr>
              <a:t>Example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9ED4198F-758A-4E25-9553-D1FE780CC95B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Similar to Kruskal's algorithm and Prim's algorithm.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Generally faster than Kruskal's algorithm and can handle disconnected graphs better than Prim's algorithm.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30" name="Google Shape;316;p49"/>
          <p:cNvSpPr/>
          <p:nvPr/>
        </p:nvSpPr>
        <p:spPr>
          <a:xfrm>
            <a:off x="3697200" y="798120"/>
            <a:ext cx="3160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Inter"/>
                <a:ea typeface="Inter"/>
              </a:rPr>
              <a:t>Example(Solved)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1" name="Google Shape;317;p49" descr=""/>
          <p:cNvPicPr/>
          <p:nvPr/>
        </p:nvPicPr>
        <p:blipFill>
          <a:blip r:embed="rId1"/>
          <a:stretch/>
        </p:blipFill>
        <p:spPr>
          <a:xfrm>
            <a:off x="2284560" y="1496520"/>
            <a:ext cx="5266800" cy="320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F6D88485-F0BB-487A-BA2F-F032DDFFC6A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Time complexity: O(E log V), where E is the number of edges and V is the number of vertices.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Space complexity: O(V + E).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title"/>
          </p:nvPr>
        </p:nvSpPr>
        <p:spPr>
          <a:xfrm>
            <a:off x="551520" y="928800"/>
            <a:ext cx="504576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Complexity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ubTitle"/>
          </p:nvPr>
        </p:nvSpPr>
        <p:spPr>
          <a:xfrm>
            <a:off x="551520" y="1772640"/>
            <a:ext cx="4235040" cy="2939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ffffff"/>
              </a:buClr>
              <a:buFont typeface="Inter"/>
              <a:buChar char="-"/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Time complexity of</a:t>
            </a:r>
            <a:r>
              <a:rPr b="1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 </a:t>
            </a:r>
            <a:r>
              <a:rPr b="1" lang="en" sz="1400" spc="-1" strike="noStrike">
                <a:solidFill>
                  <a:srgbClr val="212121"/>
                </a:solidFill>
                <a:highlight>
                  <a:srgbClr val="ffab40"/>
                </a:highlight>
                <a:latin typeface="Inter"/>
                <a:ea typeface="Inter"/>
              </a:rPr>
              <a:t>O(E log V)</a:t>
            </a: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 where E represents the number of edges and V represents the number of vertices</a:t>
            </a:r>
            <a:endParaRPr b="0" lang="en-US" sz="14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ffffff"/>
              </a:buClr>
              <a:buFont typeface="Inter"/>
              <a:buChar char="-"/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Worst and Best case is </a:t>
            </a:r>
            <a:r>
              <a:rPr b="1" lang="en" sz="1400" spc="-1" strike="noStrike">
                <a:solidFill>
                  <a:srgbClr val="212121"/>
                </a:solidFill>
                <a:highlight>
                  <a:srgbClr val="ffab40"/>
                </a:highlight>
                <a:latin typeface="Inter"/>
                <a:ea typeface="Inter"/>
              </a:rPr>
              <a:t>O(E log V)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Inter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Space complexity is </a:t>
            </a:r>
            <a:r>
              <a:rPr b="1" lang="en" sz="1400" spc="-1" strike="noStrike">
                <a:solidFill>
                  <a:srgbClr val="212121"/>
                </a:solidFill>
                <a:highlight>
                  <a:srgbClr val="ffab40"/>
                </a:highlight>
                <a:latin typeface="Inter"/>
                <a:ea typeface="Inter"/>
              </a:rPr>
              <a:t>O(V+E)</a:t>
            </a: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 or simply O(N)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  <a:defRPr b="0" lang="en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fld id="{0278CC94-8B0D-4F3B-92FF-06D7F36ADD75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Simple and efficient.</a:t>
            </a:r>
            <a:endParaRPr b="0" lang="en-US" sz="1000" spc="-1" strike="noStrike">
              <a:latin typeface="Times New Roman"/>
            </a:endParaRPr>
          </a:p>
          <a:p>
            <a:pPr marL="457200" indent="-317520" algn="r">
              <a:lnSpc>
                <a:spcPct val="11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 </a:t>
            </a:r>
            <a:r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Well-suited for parallel processing.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632160" y="920520"/>
            <a:ext cx="5045760" cy="726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ab40"/>
                </a:solidFill>
                <a:latin typeface="League Spartan Medium"/>
                <a:ea typeface="League Spartan Medium"/>
              </a:rPr>
              <a:t>Advantages of Boruvka's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ubTitle"/>
          </p:nvPr>
        </p:nvSpPr>
        <p:spPr>
          <a:xfrm>
            <a:off x="642600" y="1723680"/>
            <a:ext cx="3853440" cy="3071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ffffff"/>
              </a:buClr>
              <a:buFont typeface="Inter"/>
              <a:buChar char="-"/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Simple and efficient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Inter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Does not need to presort edges or maintain a priority queue in order to create a minimum spanning tree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Inter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Inter"/>
                <a:ea typeface="Inter"/>
              </a:rPr>
              <a:t>Easy parallelized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2023-04-21T09:24:37Z</dcterms:modified>
  <cp:revision>1</cp:revision>
  <dc:subject/>
  <dc:title/>
</cp:coreProperties>
</file>